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2" r:id="rId4"/>
    <p:sldId id="283" r:id="rId5"/>
    <p:sldId id="261" r:id="rId6"/>
    <p:sldId id="264" r:id="rId7"/>
    <p:sldId id="262" r:id="rId8"/>
    <p:sldId id="266" r:id="rId9"/>
    <p:sldId id="267" r:id="rId10"/>
    <p:sldId id="269" r:id="rId11"/>
    <p:sldId id="268" r:id="rId12"/>
    <p:sldId id="274" r:id="rId13"/>
    <p:sldId id="275" r:id="rId14"/>
    <p:sldId id="265" r:id="rId15"/>
    <p:sldId id="281" r:id="rId16"/>
    <p:sldId id="278" r:id="rId17"/>
    <p:sldId id="280" r:id="rId18"/>
    <p:sldId id="263" r:id="rId19"/>
    <p:sldId id="270" r:id="rId20"/>
    <p:sldId id="271" r:id="rId21"/>
    <p:sldId id="272" r:id="rId22"/>
    <p:sldId id="25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3"/>
    <p:restoredTop sz="86549"/>
  </p:normalViewPr>
  <p:slideViewPr>
    <p:cSldViewPr snapToGrid="0" snapToObjects="1">
      <p:cViewPr varScale="1">
        <p:scale>
          <a:sx n="106" d="100"/>
          <a:sy n="106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EA4D2B-1B8D-4B67-818C-2A14718C080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E8746B-01E5-448F-8F36-8CB8596E035A}">
      <dgm:prSet custT="1"/>
      <dgm:spPr/>
      <dgm:t>
        <a:bodyPr/>
        <a:lstStyle/>
        <a:p>
          <a:r>
            <a:rPr kumimoji="1" lang="zh-CN" sz="33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最新上架</a:t>
          </a:r>
          <a:r>
            <a:rPr kumimoji="1" lang="zh-CN" altLang="en-US" sz="3300" dirty="0">
              <a:latin typeface="Microsoft YaHei" panose="020B0503020204020204" pitchFamily="34" charset="-122"/>
              <a:ea typeface="Microsoft YaHei" panose="020B0503020204020204" pitchFamily="34" charset="-122"/>
            </a:rPr>
            <a:t>  </a:t>
          </a:r>
          <a:r>
            <a:rPr kumimoji="1" lang="zh-CN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每天推荐热门新上架书籍</a:t>
          </a:r>
          <a:endParaRPr kumimoji="1" lang="en-US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A9F6AE3-8BB0-4677-BA5C-2D88258D0123}" type="parTrans" cxnId="{EC10DAF1-0954-41AA-A140-AC98569B7EB6}">
      <dgm:prSet/>
      <dgm:spPr/>
      <dgm:t>
        <a:bodyPr/>
        <a:lstStyle/>
        <a:p>
          <a:endParaRPr lang="en-US"/>
        </a:p>
      </dgm:t>
    </dgm:pt>
    <dgm:pt modelId="{304AA40A-71DD-4796-BF6A-DB377C556A87}" type="sibTrans" cxnId="{EC10DAF1-0954-41AA-A140-AC98569B7EB6}">
      <dgm:prSet/>
      <dgm:spPr/>
      <dgm:t>
        <a:bodyPr/>
        <a:lstStyle/>
        <a:p>
          <a:endParaRPr lang="en-US"/>
        </a:p>
      </dgm:t>
    </dgm:pt>
    <dgm:pt modelId="{42368A7F-2356-4984-8F1D-EACBC4AF73CC}">
      <dgm:prSet custT="1"/>
      <dgm:spPr/>
      <dgm:t>
        <a:bodyPr/>
        <a:lstStyle/>
        <a:p>
          <a:r>
            <a:rPr kumimoji="1" lang="zh-CN" sz="3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藏书搜索</a:t>
          </a:r>
          <a:r>
            <a: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rPr>
            <a:t>  </a:t>
          </a:r>
          <a:r>
            <a:rPr kumimoji="1" lang="zh-CN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藏书的</a:t>
          </a:r>
          <a:r>
            <a:rPr kumimoji="1" lang="zh-CN" altLang="en-US" sz="180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快速</a:t>
          </a:r>
          <a:r>
            <a:rPr kumimoji="1" lang="zh-CN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分页搜索，支持关键字查询</a:t>
          </a:r>
          <a:endParaRPr lang="en-US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1371B47-F756-4904-803E-8D1A1C70EE57}" type="parTrans" cxnId="{50E7EB00-ABEC-46B1-983D-FCFF775D690D}">
      <dgm:prSet/>
      <dgm:spPr/>
      <dgm:t>
        <a:bodyPr/>
        <a:lstStyle/>
        <a:p>
          <a:endParaRPr lang="en-US"/>
        </a:p>
      </dgm:t>
    </dgm:pt>
    <dgm:pt modelId="{90F6E7AF-617E-46E0-B431-095238D49987}" type="sibTrans" cxnId="{50E7EB00-ABEC-46B1-983D-FCFF775D690D}">
      <dgm:prSet/>
      <dgm:spPr/>
      <dgm:t>
        <a:bodyPr/>
        <a:lstStyle/>
        <a:p>
          <a:endParaRPr lang="en-US"/>
        </a:p>
      </dgm:t>
    </dgm:pt>
    <dgm:pt modelId="{C86C1F6F-A5FA-4161-BC0E-46205BAA785D}">
      <dgm:prSet custT="1"/>
      <dgm:spPr/>
      <dgm:t>
        <a:bodyPr/>
        <a:lstStyle/>
        <a:p>
          <a:r>
            <a:rPr kumimoji="1" lang="zh-CN" sz="3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借阅</a:t>
          </a:r>
          <a:r>
            <a: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记录</a:t>
          </a:r>
          <a:r>
            <a:rPr kumimoji="1" lang="zh-CN" sz="3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管理</a:t>
          </a:r>
          <a:endParaRPr lang="en-US" sz="3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A96E9AA-065C-456E-91E3-AA6C44DDC3B9}" type="parTrans" cxnId="{559EFBD2-65D2-4F95-B050-185272366171}">
      <dgm:prSet/>
      <dgm:spPr/>
      <dgm:t>
        <a:bodyPr/>
        <a:lstStyle/>
        <a:p>
          <a:endParaRPr lang="en-US"/>
        </a:p>
      </dgm:t>
    </dgm:pt>
    <dgm:pt modelId="{C2C88DEE-7B2E-409D-A50C-350606FA667B}" type="sibTrans" cxnId="{559EFBD2-65D2-4F95-B050-185272366171}">
      <dgm:prSet/>
      <dgm:spPr/>
      <dgm:t>
        <a:bodyPr/>
        <a:lstStyle/>
        <a:p>
          <a:endParaRPr lang="en-US"/>
        </a:p>
      </dgm:t>
    </dgm:pt>
    <dgm:pt modelId="{3662C60E-D19D-413D-821B-D451A03C207C}">
      <dgm:prSet custT="1"/>
      <dgm:spPr/>
      <dgm:t>
        <a:bodyPr/>
        <a:lstStyle/>
        <a:p>
          <a:r>
            <a:rPr kumimoji="1" lang="zh-CN" sz="320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高峰配置</a:t>
          </a:r>
          <a:r>
            <a:rPr kumimoji="1" lang="zh-CN" altLang="en-US" sz="320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  </a:t>
          </a:r>
          <a:r>
            <a:rPr kumimoji="1"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高峰借书时段系统的高可用性</a:t>
          </a:r>
          <a:endParaRPr lang="en-US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4E22838-BEE5-4B56-80CE-7F5D76870C2A}" type="parTrans" cxnId="{24F1A1EE-2EF2-40A2-9652-FD0AA5921483}">
      <dgm:prSet/>
      <dgm:spPr/>
      <dgm:t>
        <a:bodyPr/>
        <a:lstStyle/>
        <a:p>
          <a:endParaRPr lang="en-US"/>
        </a:p>
      </dgm:t>
    </dgm:pt>
    <dgm:pt modelId="{F89510A3-853C-4716-B185-DC3427F812DE}" type="sibTrans" cxnId="{24F1A1EE-2EF2-40A2-9652-FD0AA5921483}">
      <dgm:prSet/>
      <dgm:spPr/>
      <dgm:t>
        <a:bodyPr/>
        <a:lstStyle/>
        <a:p>
          <a:endParaRPr lang="en-US"/>
        </a:p>
      </dgm:t>
    </dgm:pt>
    <dgm:pt modelId="{CA7EE99F-E825-4F9A-91F7-C8312D21DE65}">
      <dgm:prSet custT="1"/>
      <dgm:spPr/>
      <dgm:t>
        <a:bodyPr/>
        <a:lstStyle/>
        <a:p>
          <a:r>
            <a:rPr kumimoji="1" lang="zh-CN" sz="3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图书录入</a:t>
          </a:r>
          <a:r>
            <a: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rPr>
            <a:t>  </a:t>
          </a:r>
          <a:r>
            <a:rPr kumimoji="1" lang="zh-CN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数字化上传图书信息</a:t>
          </a:r>
          <a:r>
            <a:rPr kumimoji="1"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，开放接口便于扩展</a:t>
          </a:r>
          <a:endParaRPr lang="en-US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3939479-313B-4C6E-9F72-493FA4540AC9}" type="parTrans" cxnId="{CCB822C0-BFE4-4714-9947-8CA75107FEA9}">
      <dgm:prSet/>
      <dgm:spPr/>
      <dgm:t>
        <a:bodyPr/>
        <a:lstStyle/>
        <a:p>
          <a:endParaRPr lang="en-US"/>
        </a:p>
      </dgm:t>
    </dgm:pt>
    <dgm:pt modelId="{2705203E-C445-4329-B2F8-10247A030E9D}" type="sibTrans" cxnId="{CCB822C0-BFE4-4714-9947-8CA75107FEA9}">
      <dgm:prSet/>
      <dgm:spPr/>
      <dgm:t>
        <a:bodyPr/>
        <a:lstStyle/>
        <a:p>
          <a:endParaRPr lang="en-US"/>
        </a:p>
      </dgm:t>
    </dgm:pt>
    <dgm:pt modelId="{F63AC96E-92C9-5142-A2A4-85EB0E2B3669}" type="pres">
      <dgm:prSet presAssocID="{56EA4D2B-1B8D-4B67-818C-2A14718C0809}" presName="vert0" presStyleCnt="0">
        <dgm:presLayoutVars>
          <dgm:dir/>
          <dgm:animOne val="branch"/>
          <dgm:animLvl val="lvl"/>
        </dgm:presLayoutVars>
      </dgm:prSet>
      <dgm:spPr/>
    </dgm:pt>
    <dgm:pt modelId="{624BF0D1-C66A-044D-975D-97B549633346}" type="pres">
      <dgm:prSet presAssocID="{18E8746B-01E5-448F-8F36-8CB8596E035A}" presName="thickLine" presStyleLbl="alignNode1" presStyleIdx="0" presStyleCnt="5"/>
      <dgm:spPr/>
    </dgm:pt>
    <dgm:pt modelId="{8DA558C6-E30C-9D42-A57C-BC1A7F4E8A29}" type="pres">
      <dgm:prSet presAssocID="{18E8746B-01E5-448F-8F36-8CB8596E035A}" presName="horz1" presStyleCnt="0"/>
      <dgm:spPr/>
    </dgm:pt>
    <dgm:pt modelId="{4BD1149E-61DB-BA49-AD21-10C1737ABB08}" type="pres">
      <dgm:prSet presAssocID="{18E8746B-01E5-448F-8F36-8CB8596E035A}" presName="tx1" presStyleLbl="revTx" presStyleIdx="0" presStyleCnt="5"/>
      <dgm:spPr/>
    </dgm:pt>
    <dgm:pt modelId="{F2937222-5CE3-1E40-A1C0-9039DF8261CD}" type="pres">
      <dgm:prSet presAssocID="{18E8746B-01E5-448F-8F36-8CB8596E035A}" presName="vert1" presStyleCnt="0"/>
      <dgm:spPr/>
    </dgm:pt>
    <dgm:pt modelId="{BA8D10EE-7EA6-7F42-837C-CE8935214A05}" type="pres">
      <dgm:prSet presAssocID="{42368A7F-2356-4984-8F1D-EACBC4AF73CC}" presName="thickLine" presStyleLbl="alignNode1" presStyleIdx="1" presStyleCnt="5"/>
      <dgm:spPr/>
    </dgm:pt>
    <dgm:pt modelId="{DDAED811-0308-A149-94D7-626A763D10CD}" type="pres">
      <dgm:prSet presAssocID="{42368A7F-2356-4984-8F1D-EACBC4AF73CC}" presName="horz1" presStyleCnt="0"/>
      <dgm:spPr/>
    </dgm:pt>
    <dgm:pt modelId="{2CDA0874-19EB-EE49-8DA2-A3751D5F5C43}" type="pres">
      <dgm:prSet presAssocID="{42368A7F-2356-4984-8F1D-EACBC4AF73CC}" presName="tx1" presStyleLbl="revTx" presStyleIdx="1" presStyleCnt="5"/>
      <dgm:spPr/>
    </dgm:pt>
    <dgm:pt modelId="{E376BB91-36AC-AF42-ADE4-889A175F9E13}" type="pres">
      <dgm:prSet presAssocID="{42368A7F-2356-4984-8F1D-EACBC4AF73CC}" presName="vert1" presStyleCnt="0"/>
      <dgm:spPr/>
    </dgm:pt>
    <dgm:pt modelId="{B98FD10A-D277-3843-AA4A-D28A59BE65D7}" type="pres">
      <dgm:prSet presAssocID="{C86C1F6F-A5FA-4161-BC0E-46205BAA785D}" presName="thickLine" presStyleLbl="alignNode1" presStyleIdx="2" presStyleCnt="5"/>
      <dgm:spPr/>
    </dgm:pt>
    <dgm:pt modelId="{99C41955-FF80-A347-A279-2AF7C867FB87}" type="pres">
      <dgm:prSet presAssocID="{C86C1F6F-A5FA-4161-BC0E-46205BAA785D}" presName="horz1" presStyleCnt="0"/>
      <dgm:spPr/>
    </dgm:pt>
    <dgm:pt modelId="{FA2F534D-0209-E043-A44E-3D91AA782CA2}" type="pres">
      <dgm:prSet presAssocID="{C86C1F6F-A5FA-4161-BC0E-46205BAA785D}" presName="tx1" presStyleLbl="revTx" presStyleIdx="2" presStyleCnt="5"/>
      <dgm:spPr/>
    </dgm:pt>
    <dgm:pt modelId="{FF667B5F-8A5B-CA4C-8529-6419F004EF23}" type="pres">
      <dgm:prSet presAssocID="{C86C1F6F-A5FA-4161-BC0E-46205BAA785D}" presName="vert1" presStyleCnt="0"/>
      <dgm:spPr/>
    </dgm:pt>
    <dgm:pt modelId="{016157AA-6D14-154E-B2CD-B7153E774BDD}" type="pres">
      <dgm:prSet presAssocID="{3662C60E-D19D-413D-821B-D451A03C207C}" presName="thickLine" presStyleLbl="alignNode1" presStyleIdx="3" presStyleCnt="5"/>
      <dgm:spPr/>
    </dgm:pt>
    <dgm:pt modelId="{8EF1BF10-CD6C-264A-B35D-3C336406A54B}" type="pres">
      <dgm:prSet presAssocID="{3662C60E-D19D-413D-821B-D451A03C207C}" presName="horz1" presStyleCnt="0"/>
      <dgm:spPr/>
    </dgm:pt>
    <dgm:pt modelId="{278B7E1B-0F64-3649-8899-832C6BA95A0E}" type="pres">
      <dgm:prSet presAssocID="{3662C60E-D19D-413D-821B-D451A03C207C}" presName="tx1" presStyleLbl="revTx" presStyleIdx="3" presStyleCnt="5"/>
      <dgm:spPr/>
    </dgm:pt>
    <dgm:pt modelId="{8F7CAD23-7D33-AA44-973A-3F04976DF42D}" type="pres">
      <dgm:prSet presAssocID="{3662C60E-D19D-413D-821B-D451A03C207C}" presName="vert1" presStyleCnt="0"/>
      <dgm:spPr/>
    </dgm:pt>
    <dgm:pt modelId="{8CE0D957-4DB1-344C-BC35-13F6625B3BA0}" type="pres">
      <dgm:prSet presAssocID="{CA7EE99F-E825-4F9A-91F7-C8312D21DE65}" presName="thickLine" presStyleLbl="alignNode1" presStyleIdx="4" presStyleCnt="5"/>
      <dgm:spPr/>
    </dgm:pt>
    <dgm:pt modelId="{6E44D2AA-29EA-004A-B94C-777A38F15437}" type="pres">
      <dgm:prSet presAssocID="{CA7EE99F-E825-4F9A-91F7-C8312D21DE65}" presName="horz1" presStyleCnt="0"/>
      <dgm:spPr/>
    </dgm:pt>
    <dgm:pt modelId="{54AB20BE-DD5E-B040-9DFC-0AF38CCB1319}" type="pres">
      <dgm:prSet presAssocID="{CA7EE99F-E825-4F9A-91F7-C8312D21DE65}" presName="tx1" presStyleLbl="revTx" presStyleIdx="4" presStyleCnt="5"/>
      <dgm:spPr/>
    </dgm:pt>
    <dgm:pt modelId="{B6F69CAE-4F89-FA4B-9601-EDF59AD8CDFD}" type="pres">
      <dgm:prSet presAssocID="{CA7EE99F-E825-4F9A-91F7-C8312D21DE65}" presName="vert1" presStyleCnt="0"/>
      <dgm:spPr/>
    </dgm:pt>
  </dgm:ptLst>
  <dgm:cxnLst>
    <dgm:cxn modelId="{50E7EB00-ABEC-46B1-983D-FCFF775D690D}" srcId="{56EA4D2B-1B8D-4B67-818C-2A14718C0809}" destId="{42368A7F-2356-4984-8F1D-EACBC4AF73CC}" srcOrd="1" destOrd="0" parTransId="{C1371B47-F756-4904-803E-8D1A1C70EE57}" sibTransId="{90F6E7AF-617E-46E0-B431-095238D49987}"/>
    <dgm:cxn modelId="{06BFEE41-6F1C-F24A-A922-37FEE006FA74}" type="presOf" srcId="{CA7EE99F-E825-4F9A-91F7-C8312D21DE65}" destId="{54AB20BE-DD5E-B040-9DFC-0AF38CCB1319}" srcOrd="0" destOrd="0" presId="urn:microsoft.com/office/officeart/2008/layout/LinedList"/>
    <dgm:cxn modelId="{5FFB7C50-3507-F24F-AD12-FEB71BF751E3}" type="presOf" srcId="{3662C60E-D19D-413D-821B-D451A03C207C}" destId="{278B7E1B-0F64-3649-8899-832C6BA95A0E}" srcOrd="0" destOrd="0" presId="urn:microsoft.com/office/officeart/2008/layout/LinedList"/>
    <dgm:cxn modelId="{34F60489-4714-1C4F-9F1D-9F7F0BB85443}" type="presOf" srcId="{56EA4D2B-1B8D-4B67-818C-2A14718C0809}" destId="{F63AC96E-92C9-5142-A2A4-85EB0E2B3669}" srcOrd="0" destOrd="0" presId="urn:microsoft.com/office/officeart/2008/layout/LinedList"/>
    <dgm:cxn modelId="{A5C3659B-DE3F-C548-A345-31761CB6204D}" type="presOf" srcId="{C86C1F6F-A5FA-4161-BC0E-46205BAA785D}" destId="{FA2F534D-0209-E043-A44E-3D91AA782CA2}" srcOrd="0" destOrd="0" presId="urn:microsoft.com/office/officeart/2008/layout/LinedList"/>
    <dgm:cxn modelId="{CCB822C0-BFE4-4714-9947-8CA75107FEA9}" srcId="{56EA4D2B-1B8D-4B67-818C-2A14718C0809}" destId="{CA7EE99F-E825-4F9A-91F7-C8312D21DE65}" srcOrd="4" destOrd="0" parTransId="{B3939479-313B-4C6E-9F72-493FA4540AC9}" sibTransId="{2705203E-C445-4329-B2F8-10247A030E9D}"/>
    <dgm:cxn modelId="{559EFBD2-65D2-4F95-B050-185272366171}" srcId="{56EA4D2B-1B8D-4B67-818C-2A14718C0809}" destId="{C86C1F6F-A5FA-4161-BC0E-46205BAA785D}" srcOrd="2" destOrd="0" parTransId="{5A96E9AA-065C-456E-91E3-AA6C44DDC3B9}" sibTransId="{C2C88DEE-7B2E-409D-A50C-350606FA667B}"/>
    <dgm:cxn modelId="{5AC59DE4-3650-604E-8E9A-F871EE5CDCA4}" type="presOf" srcId="{18E8746B-01E5-448F-8F36-8CB8596E035A}" destId="{4BD1149E-61DB-BA49-AD21-10C1737ABB08}" srcOrd="0" destOrd="0" presId="urn:microsoft.com/office/officeart/2008/layout/LinedList"/>
    <dgm:cxn modelId="{0F1E32E8-6AE8-684E-98B7-973A765164C7}" type="presOf" srcId="{42368A7F-2356-4984-8F1D-EACBC4AF73CC}" destId="{2CDA0874-19EB-EE49-8DA2-A3751D5F5C43}" srcOrd="0" destOrd="0" presId="urn:microsoft.com/office/officeart/2008/layout/LinedList"/>
    <dgm:cxn modelId="{24F1A1EE-2EF2-40A2-9652-FD0AA5921483}" srcId="{56EA4D2B-1B8D-4B67-818C-2A14718C0809}" destId="{3662C60E-D19D-413D-821B-D451A03C207C}" srcOrd="3" destOrd="0" parTransId="{64E22838-BEE5-4B56-80CE-7F5D76870C2A}" sibTransId="{F89510A3-853C-4716-B185-DC3427F812DE}"/>
    <dgm:cxn modelId="{EC10DAF1-0954-41AA-A140-AC98569B7EB6}" srcId="{56EA4D2B-1B8D-4B67-818C-2A14718C0809}" destId="{18E8746B-01E5-448F-8F36-8CB8596E035A}" srcOrd="0" destOrd="0" parTransId="{9A9F6AE3-8BB0-4677-BA5C-2D88258D0123}" sibTransId="{304AA40A-71DD-4796-BF6A-DB377C556A87}"/>
    <dgm:cxn modelId="{2BF48E8E-A82C-E84B-AFE3-69321096A4CB}" type="presParOf" srcId="{F63AC96E-92C9-5142-A2A4-85EB0E2B3669}" destId="{624BF0D1-C66A-044D-975D-97B549633346}" srcOrd="0" destOrd="0" presId="urn:microsoft.com/office/officeart/2008/layout/LinedList"/>
    <dgm:cxn modelId="{162541C6-F440-6144-B783-F0A345C3A981}" type="presParOf" srcId="{F63AC96E-92C9-5142-A2A4-85EB0E2B3669}" destId="{8DA558C6-E30C-9D42-A57C-BC1A7F4E8A29}" srcOrd="1" destOrd="0" presId="urn:microsoft.com/office/officeart/2008/layout/LinedList"/>
    <dgm:cxn modelId="{D3160341-9577-FE41-BEAB-2A2CF23B1129}" type="presParOf" srcId="{8DA558C6-E30C-9D42-A57C-BC1A7F4E8A29}" destId="{4BD1149E-61DB-BA49-AD21-10C1737ABB08}" srcOrd="0" destOrd="0" presId="urn:microsoft.com/office/officeart/2008/layout/LinedList"/>
    <dgm:cxn modelId="{8A552C25-0AE4-364C-8AEE-978521D59A1A}" type="presParOf" srcId="{8DA558C6-E30C-9D42-A57C-BC1A7F4E8A29}" destId="{F2937222-5CE3-1E40-A1C0-9039DF8261CD}" srcOrd="1" destOrd="0" presId="urn:microsoft.com/office/officeart/2008/layout/LinedList"/>
    <dgm:cxn modelId="{FD57B4A5-3DBA-2242-912C-F4F34DA93CA8}" type="presParOf" srcId="{F63AC96E-92C9-5142-A2A4-85EB0E2B3669}" destId="{BA8D10EE-7EA6-7F42-837C-CE8935214A05}" srcOrd="2" destOrd="0" presId="urn:microsoft.com/office/officeart/2008/layout/LinedList"/>
    <dgm:cxn modelId="{ABC06F95-3B7D-BB43-AEA1-20F814239EBD}" type="presParOf" srcId="{F63AC96E-92C9-5142-A2A4-85EB0E2B3669}" destId="{DDAED811-0308-A149-94D7-626A763D10CD}" srcOrd="3" destOrd="0" presId="urn:microsoft.com/office/officeart/2008/layout/LinedList"/>
    <dgm:cxn modelId="{C8EFFFCF-6295-C542-9570-1D5885713C57}" type="presParOf" srcId="{DDAED811-0308-A149-94D7-626A763D10CD}" destId="{2CDA0874-19EB-EE49-8DA2-A3751D5F5C43}" srcOrd="0" destOrd="0" presId="urn:microsoft.com/office/officeart/2008/layout/LinedList"/>
    <dgm:cxn modelId="{88119162-E8B9-3945-88CF-C18B24146FA7}" type="presParOf" srcId="{DDAED811-0308-A149-94D7-626A763D10CD}" destId="{E376BB91-36AC-AF42-ADE4-889A175F9E13}" srcOrd="1" destOrd="0" presId="urn:microsoft.com/office/officeart/2008/layout/LinedList"/>
    <dgm:cxn modelId="{C2DF2595-5F6F-BF42-B538-91ACB2A9BF1C}" type="presParOf" srcId="{F63AC96E-92C9-5142-A2A4-85EB0E2B3669}" destId="{B98FD10A-D277-3843-AA4A-D28A59BE65D7}" srcOrd="4" destOrd="0" presId="urn:microsoft.com/office/officeart/2008/layout/LinedList"/>
    <dgm:cxn modelId="{7B898625-ADEE-2047-9FD1-002127835BF7}" type="presParOf" srcId="{F63AC96E-92C9-5142-A2A4-85EB0E2B3669}" destId="{99C41955-FF80-A347-A279-2AF7C867FB87}" srcOrd="5" destOrd="0" presId="urn:microsoft.com/office/officeart/2008/layout/LinedList"/>
    <dgm:cxn modelId="{725ED1F2-0128-D644-8E02-B4D368395B8D}" type="presParOf" srcId="{99C41955-FF80-A347-A279-2AF7C867FB87}" destId="{FA2F534D-0209-E043-A44E-3D91AA782CA2}" srcOrd="0" destOrd="0" presId="urn:microsoft.com/office/officeart/2008/layout/LinedList"/>
    <dgm:cxn modelId="{DAD91459-82DA-B54E-883F-B101082E7079}" type="presParOf" srcId="{99C41955-FF80-A347-A279-2AF7C867FB87}" destId="{FF667B5F-8A5B-CA4C-8529-6419F004EF23}" srcOrd="1" destOrd="0" presId="urn:microsoft.com/office/officeart/2008/layout/LinedList"/>
    <dgm:cxn modelId="{D3A0CF30-CAA1-8348-BB84-CC2EF6F56411}" type="presParOf" srcId="{F63AC96E-92C9-5142-A2A4-85EB0E2B3669}" destId="{016157AA-6D14-154E-B2CD-B7153E774BDD}" srcOrd="6" destOrd="0" presId="urn:microsoft.com/office/officeart/2008/layout/LinedList"/>
    <dgm:cxn modelId="{1CC7D9BC-779A-B041-87EA-A017B4B55807}" type="presParOf" srcId="{F63AC96E-92C9-5142-A2A4-85EB0E2B3669}" destId="{8EF1BF10-CD6C-264A-B35D-3C336406A54B}" srcOrd="7" destOrd="0" presId="urn:microsoft.com/office/officeart/2008/layout/LinedList"/>
    <dgm:cxn modelId="{56A32679-42BF-C940-8832-E1FAB63B3553}" type="presParOf" srcId="{8EF1BF10-CD6C-264A-B35D-3C336406A54B}" destId="{278B7E1B-0F64-3649-8899-832C6BA95A0E}" srcOrd="0" destOrd="0" presId="urn:microsoft.com/office/officeart/2008/layout/LinedList"/>
    <dgm:cxn modelId="{328A94B4-9F11-4A4C-A290-F7F2D42EC42C}" type="presParOf" srcId="{8EF1BF10-CD6C-264A-B35D-3C336406A54B}" destId="{8F7CAD23-7D33-AA44-973A-3F04976DF42D}" srcOrd="1" destOrd="0" presId="urn:microsoft.com/office/officeart/2008/layout/LinedList"/>
    <dgm:cxn modelId="{52967B9E-71D2-D94A-9184-4DE3D052C9E4}" type="presParOf" srcId="{F63AC96E-92C9-5142-A2A4-85EB0E2B3669}" destId="{8CE0D957-4DB1-344C-BC35-13F6625B3BA0}" srcOrd="8" destOrd="0" presId="urn:microsoft.com/office/officeart/2008/layout/LinedList"/>
    <dgm:cxn modelId="{7900697E-9783-D84A-BB05-A1990632FBAF}" type="presParOf" srcId="{F63AC96E-92C9-5142-A2A4-85EB0E2B3669}" destId="{6E44D2AA-29EA-004A-B94C-777A38F15437}" srcOrd="9" destOrd="0" presId="urn:microsoft.com/office/officeart/2008/layout/LinedList"/>
    <dgm:cxn modelId="{79CAB1F2-F11B-6B47-B857-ABACA95D5867}" type="presParOf" srcId="{6E44D2AA-29EA-004A-B94C-777A38F15437}" destId="{54AB20BE-DD5E-B040-9DFC-0AF38CCB1319}" srcOrd="0" destOrd="0" presId="urn:microsoft.com/office/officeart/2008/layout/LinedList"/>
    <dgm:cxn modelId="{8C9D98B8-A456-C148-B0B6-B441D71EFE83}" type="presParOf" srcId="{6E44D2AA-29EA-004A-B94C-777A38F15437}" destId="{B6F69CAE-4F89-FA4B-9601-EDF59AD8CDF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BF0D1-C66A-044D-975D-97B549633346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1149E-61DB-BA49-AD21-10C1737ABB08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3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最新上架</a:t>
          </a:r>
          <a:r>
            <a:rPr kumimoji="1" lang="zh-CN" altLang="en-US" sz="33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  </a:t>
          </a:r>
          <a:r>
            <a:rPr kumimoji="1" 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每天推荐热门新上架书籍</a:t>
          </a:r>
          <a:endParaRPr kumimoji="1" lang="en-US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0" y="675"/>
        <a:ext cx="6900512" cy="1106957"/>
      </dsp:txXfrm>
    </dsp:sp>
    <dsp:sp modelId="{BA8D10EE-7EA6-7F42-837C-CE8935214A05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A0874-19EB-EE49-8DA2-A3751D5F5C43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藏书搜索</a:t>
          </a:r>
          <a:r>
            <a:rPr kumimoji="1" lang="zh-CN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  </a:t>
          </a:r>
          <a:r>
            <a:rPr kumimoji="1" 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藏书的</a:t>
          </a:r>
          <a:r>
            <a:rPr kumimoji="1" lang="zh-CN" altLang="en-US" sz="1800" kern="120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快速</a:t>
          </a:r>
          <a:r>
            <a:rPr kumimoji="1" 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分页搜索，支持关键字查询</a:t>
          </a:r>
          <a:endParaRPr lang="en-US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0" y="1107633"/>
        <a:ext cx="6900512" cy="1106957"/>
      </dsp:txXfrm>
    </dsp:sp>
    <dsp:sp modelId="{B98FD10A-D277-3843-AA4A-D28A59BE65D7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2F534D-0209-E043-A44E-3D91AA782CA2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借阅</a:t>
          </a:r>
          <a:r>
            <a:rPr kumimoji="1" lang="zh-CN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记录</a:t>
          </a:r>
          <a:r>
            <a:rPr kumimoji="1" lang="zh-CN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管理</a:t>
          </a:r>
          <a:endParaRPr lang="en-US" sz="32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0" y="2214591"/>
        <a:ext cx="6900512" cy="1106957"/>
      </dsp:txXfrm>
    </dsp:sp>
    <dsp:sp modelId="{016157AA-6D14-154E-B2CD-B7153E774BDD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B7E1B-0F64-3649-8899-832C6BA95A0E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200" kern="120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高峰配置</a:t>
          </a:r>
          <a:r>
            <a:rPr kumimoji="1" lang="zh-CN" altLang="en-US" sz="3200" kern="120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  </a:t>
          </a:r>
          <a:r>
            <a:rPr kumimoji="1" lang="zh-CN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高峰借书时段系统的高可用性</a:t>
          </a:r>
          <a:endParaRPr lang="en-US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0" y="3321549"/>
        <a:ext cx="6900512" cy="1106957"/>
      </dsp:txXfrm>
    </dsp:sp>
    <dsp:sp modelId="{8CE0D957-4DB1-344C-BC35-13F6625B3BA0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B20BE-DD5E-B040-9DFC-0AF38CCB1319}">
      <dsp:nvSpPr>
        <dsp:cNvPr id="0" name=""/>
        <dsp:cNvSpPr/>
      </dsp:nvSpPr>
      <dsp:spPr>
        <a:xfrm>
          <a:off x="0" y="4428507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图书录入</a:t>
          </a:r>
          <a:r>
            <a:rPr kumimoji="1" lang="zh-CN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  </a:t>
          </a:r>
          <a:r>
            <a:rPr kumimoji="1" lang="zh-CN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数字化上传图书信息</a:t>
          </a:r>
          <a:r>
            <a:rPr kumimoji="1" lang="zh-CN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，开放接口便于扩展</a:t>
          </a:r>
          <a:endParaRPr lang="en-US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0" y="4428507"/>
        <a:ext cx="6900512" cy="1106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ABB91-8ED3-0047-AFB0-A6D678D41DBB}" type="datetimeFigureOut">
              <a:rPr kumimoji="1" lang="zh-CN" altLang="en-US" smtClean="0"/>
              <a:t>2021/1/17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F177F-8EAA-3A40-A5CF-550BF4C353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906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以往，</a:t>
            </a:r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177F-8EAA-3A40-A5CF-550BF4C3537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1925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几乎所有组件都可以集群化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177F-8EAA-3A40-A5CF-550BF4C3537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0091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全部缓存占存储空间大，只缓存较多借阅图书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177F-8EAA-3A40-A5CF-550BF4C3537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3323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【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耗费更多资源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177F-8EAA-3A40-A5CF-550BF4C3537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1571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【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耗费更多资源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177F-8EAA-3A40-A5CF-550BF4C3537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231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【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耗费更多资源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177F-8EAA-3A40-A5CF-550BF4C3537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0330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【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耗费更多资源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177F-8EAA-3A40-A5CF-550BF4C3537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707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【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耗费更多资源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177F-8EAA-3A40-A5CF-550BF4C3537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392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【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耗费更多资源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F177F-8EAA-3A40-A5CF-550BF4C3537E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889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DFA1846-DA80-1C48-A609-854EA85C59AD}" type="datetimeFigureOut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t>1/17/21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t>1/17/21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t>1/17/21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t>1/17/21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t>1/17/21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t>1/17/21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44144" y="676261"/>
            <a:ext cx="10572000" cy="2971051"/>
          </a:xfrm>
        </p:spPr>
        <p:txBody>
          <a:bodyPr/>
          <a:lstStyle/>
          <a:p>
            <a:r>
              <a:rPr kumimoji="1" lang="en-US" altLang="zh-CN" dirty="0"/>
              <a:t>Easy</a:t>
            </a:r>
            <a:r>
              <a:rPr kumimoji="1" lang="zh-CN" altLang="en-US" dirty="0"/>
              <a:t> </a:t>
            </a:r>
            <a:r>
              <a:rPr kumimoji="1" lang="en-US" altLang="zh-CN" dirty="0"/>
              <a:t>Book</a:t>
            </a:r>
            <a:r>
              <a:rPr kumimoji="1" lang="zh-CN" altLang="en-US" dirty="0"/>
              <a:t> 图书系统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18764" y="5243362"/>
            <a:ext cx="7891272" cy="1069848"/>
          </a:xfrm>
        </p:spPr>
        <p:txBody>
          <a:bodyPr/>
          <a:lstStyle/>
          <a:p>
            <a:r>
              <a:rPr kumimoji="1" lang="zh-CN" altLang="en-US" dirty="0"/>
              <a:t>彭锋、钟天景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9567" y="569626"/>
            <a:ext cx="5817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细节设计详述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-&gt;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缓存设计 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16FC5E-9F16-A94D-B8AB-080242266E91}"/>
              </a:ext>
            </a:extLst>
          </p:cNvPr>
          <p:cNvSpPr txBox="1"/>
          <p:nvPr/>
        </p:nvSpPr>
        <p:spPr>
          <a:xfrm>
            <a:off x="801081" y="154934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库存信息缓存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59C583-72AB-1645-86FA-20CB9371BCF5}"/>
              </a:ext>
            </a:extLst>
          </p:cNvPr>
          <p:cNvSpPr txBox="1"/>
          <p:nvPr/>
        </p:nvSpPr>
        <p:spPr>
          <a:xfrm>
            <a:off x="0" y="2581975"/>
            <a:ext cx="8937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~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库存信息：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方式：写后更新，过期时间长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【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热点库存几乎永不过期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】	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特点：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热点库存访问多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98B8A5-D8AD-6546-B9E6-CADEE00C2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274" y="1215957"/>
            <a:ext cx="5605965" cy="20021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56E7EF-8F56-0542-9A78-7E1B5224E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944" y="3639913"/>
            <a:ext cx="7237614" cy="31135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BF72476-246C-1F4A-91DF-2A8CB87228E6}"/>
              </a:ext>
            </a:extLst>
          </p:cNvPr>
          <p:cNvSpPr txBox="1"/>
          <p:nvPr/>
        </p:nvSpPr>
        <p:spPr>
          <a:xfrm>
            <a:off x="3140183" y="51967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读时写入</a:t>
            </a:r>
          </a:p>
        </p:txBody>
      </p:sp>
    </p:spTree>
    <p:extLst>
      <p:ext uri="{BB962C8B-B14F-4D97-AF65-F5344CB8AC3E}">
        <p14:creationId xmlns:p14="http://schemas.microsoft.com/office/powerpoint/2010/main" val="3609091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9567" y="569626"/>
            <a:ext cx="5817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细节设计详述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-&gt;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缓存设计 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16FC5E-9F16-A94D-B8AB-080242266E91}"/>
              </a:ext>
            </a:extLst>
          </p:cNvPr>
          <p:cNvSpPr txBox="1"/>
          <p:nvPr/>
        </p:nvSpPr>
        <p:spPr>
          <a:xfrm>
            <a:off x="801081" y="154934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库存信息缓存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8E309C-8B7C-294B-A8D4-8307DE65E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159"/>
            <a:ext cx="5546360" cy="315340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C1B1B50-D098-6046-8F6D-DC9E56B18EEB}"/>
              </a:ext>
            </a:extLst>
          </p:cNvPr>
          <p:cNvSpPr txBox="1"/>
          <p:nvPr/>
        </p:nvSpPr>
        <p:spPr>
          <a:xfrm>
            <a:off x="5338010" y="1768510"/>
            <a:ext cx="893788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~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库存信息：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特点：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强一致性要求不高，更强调可用性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改进方向：使用</a:t>
            </a:r>
            <a:r>
              <a:rPr kumimoji="1"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kafka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监听</a:t>
            </a:r>
            <a:r>
              <a:rPr kumimoji="1"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binlog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，定时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</a:t>
            </a: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		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EC0B0CD-894B-A944-8201-220AA9DD4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968" y="2590159"/>
            <a:ext cx="5225032" cy="3153402"/>
          </a:xfrm>
          <a:prstGeom prst="rect">
            <a:avLst/>
          </a:prstGeom>
        </p:spPr>
      </p:pic>
      <p:sp>
        <p:nvSpPr>
          <p:cNvPr id="19" name="右箭头 18">
            <a:extLst>
              <a:ext uri="{FF2B5EF4-FFF2-40B4-BE49-F238E27FC236}">
                <a16:creationId xmlns:a16="http://schemas.microsoft.com/office/drawing/2014/main" id="{1804628F-9265-544C-A51D-7CD4A99AAED8}"/>
              </a:ext>
            </a:extLst>
          </p:cNvPr>
          <p:cNvSpPr/>
          <p:nvPr/>
        </p:nvSpPr>
        <p:spPr>
          <a:xfrm>
            <a:off x="5594828" y="3932244"/>
            <a:ext cx="1300094" cy="469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1FB8CA0-644A-374F-A0DD-F21529502057}"/>
              </a:ext>
            </a:extLst>
          </p:cNvPr>
          <p:cNvSpPr txBox="1"/>
          <p:nvPr/>
        </p:nvSpPr>
        <p:spPr>
          <a:xfrm>
            <a:off x="5594828" y="3429000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Mq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异步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4443CED-83C9-8E47-8690-D1E8B68E86C4}"/>
              </a:ext>
            </a:extLst>
          </p:cNvPr>
          <p:cNvSpPr txBox="1"/>
          <p:nvPr/>
        </p:nvSpPr>
        <p:spPr>
          <a:xfrm>
            <a:off x="5460045" y="44114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保证相对可靠</a:t>
            </a:r>
          </a:p>
        </p:txBody>
      </p:sp>
    </p:spTree>
    <p:extLst>
      <p:ext uri="{BB962C8B-B14F-4D97-AF65-F5344CB8AC3E}">
        <p14:creationId xmlns:p14="http://schemas.microsoft.com/office/powerpoint/2010/main" val="3006021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9567" y="569626"/>
            <a:ext cx="5480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细节设计详述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-&gt;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异步解耦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16FC5E-9F16-A94D-B8AB-080242266E91}"/>
              </a:ext>
            </a:extLst>
          </p:cNvPr>
          <p:cNvSpPr txBox="1"/>
          <p:nvPr/>
        </p:nvSpPr>
        <p:spPr>
          <a:xfrm>
            <a:off x="801081" y="1549340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Rpc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调用同步异步结合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215E14-FB7E-2F47-9C1A-014673E03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745" y="2405943"/>
            <a:ext cx="9285736" cy="268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98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9567" y="569626"/>
            <a:ext cx="5480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细节设计详述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-&gt;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异步解耦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16FC5E-9F16-A94D-B8AB-080242266E91}"/>
              </a:ext>
            </a:extLst>
          </p:cNvPr>
          <p:cNvSpPr txBox="1"/>
          <p:nvPr/>
        </p:nvSpPr>
        <p:spPr>
          <a:xfrm>
            <a:off x="346451" y="3026838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高峰期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Mq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异步削峰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982E0F-13AC-0F40-8419-7730B0844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38" y="569626"/>
            <a:ext cx="5846462" cy="29027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7C33BA-8B5A-114A-A04B-F950DCD9D09A}"/>
              </a:ext>
            </a:extLst>
          </p:cNvPr>
          <p:cNvSpPr txBox="1"/>
          <p:nvPr/>
        </p:nvSpPr>
        <p:spPr>
          <a:xfrm>
            <a:off x="5117658" y="2213760"/>
            <a:ext cx="87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FA1DE2-2AD1-8743-8384-5C5ABFD5A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830" y="4732527"/>
            <a:ext cx="10295574" cy="1404422"/>
          </a:xfrm>
          <a:prstGeom prst="rect">
            <a:avLst/>
          </a:prstGeom>
        </p:spPr>
      </p:pic>
      <p:sp>
        <p:nvSpPr>
          <p:cNvPr id="7" name="下箭头 6">
            <a:extLst>
              <a:ext uri="{FF2B5EF4-FFF2-40B4-BE49-F238E27FC236}">
                <a16:creationId xmlns:a16="http://schemas.microsoft.com/office/drawing/2014/main" id="{4332B19D-C76E-7649-88F4-336C97B3CC2A}"/>
              </a:ext>
            </a:extLst>
          </p:cNvPr>
          <p:cNvSpPr/>
          <p:nvPr/>
        </p:nvSpPr>
        <p:spPr>
          <a:xfrm>
            <a:off x="6640642" y="3522948"/>
            <a:ext cx="749509" cy="11824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22DB6B-EBE9-F642-AB33-1A054AED01C8}"/>
              </a:ext>
            </a:extLst>
          </p:cNvPr>
          <p:cNvSpPr/>
          <p:nvPr/>
        </p:nvSpPr>
        <p:spPr>
          <a:xfrm>
            <a:off x="4369241" y="4168902"/>
            <a:ext cx="1182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service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侧</a:t>
            </a:r>
          </a:p>
        </p:txBody>
      </p:sp>
    </p:spTree>
    <p:extLst>
      <p:ext uri="{BB962C8B-B14F-4D97-AF65-F5344CB8AC3E}">
        <p14:creationId xmlns:p14="http://schemas.microsoft.com/office/powerpoint/2010/main" val="115358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9567" y="569626"/>
            <a:ext cx="6865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细节设计详述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-&gt;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可平滑水平扩展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012727-DC64-474B-893E-482840F5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286" y="1661245"/>
            <a:ext cx="4356988" cy="20140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6E30426-0726-6441-AFB7-2EEBDBB28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950" y="2131893"/>
            <a:ext cx="3024414" cy="15354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72F627-D5F5-1648-B883-1FFEBDF98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00" y="4583302"/>
            <a:ext cx="4356988" cy="109533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9061F0B-D7D7-964B-8569-33C49130242B}"/>
              </a:ext>
            </a:extLst>
          </p:cNvPr>
          <p:cNvSpPr txBox="1"/>
          <p:nvPr/>
        </p:nvSpPr>
        <p:spPr>
          <a:xfrm>
            <a:off x="1991847" y="5678634"/>
            <a:ext cx="2309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可作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侧负载均衡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FEE86C-E9CA-0148-9CA6-5C4D607E3619}"/>
              </a:ext>
            </a:extLst>
          </p:cNvPr>
          <p:cNvSpPr txBox="1"/>
          <p:nvPr/>
        </p:nvSpPr>
        <p:spPr>
          <a:xfrm>
            <a:off x="2054813" y="3730540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同步、异步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RPC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4978738-3A6B-4A47-9047-F51C945E3636}"/>
              </a:ext>
            </a:extLst>
          </p:cNvPr>
          <p:cNvSpPr txBox="1"/>
          <p:nvPr/>
        </p:nvSpPr>
        <p:spPr>
          <a:xfrm>
            <a:off x="7667063" y="37305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异步、解耦、削峰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DA49B8E-5D2C-E744-9D1F-48D5B4B82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286" y="4339300"/>
            <a:ext cx="2311400" cy="1524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400F86F-B7F3-9F44-9423-D049840AA21F}"/>
              </a:ext>
            </a:extLst>
          </p:cNvPr>
          <p:cNvSpPr txBox="1"/>
          <p:nvPr/>
        </p:nvSpPr>
        <p:spPr>
          <a:xfrm>
            <a:off x="8818780" y="482742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分布式锁、分布式缓存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5E0DF2-BF03-F044-B295-34665FED0859}"/>
              </a:ext>
            </a:extLst>
          </p:cNvPr>
          <p:cNvSpPr txBox="1"/>
          <p:nvPr/>
        </p:nvSpPr>
        <p:spPr>
          <a:xfrm>
            <a:off x="1226018" y="1621259"/>
            <a:ext cx="298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侧与持久化数据无接触</a:t>
            </a:r>
          </a:p>
        </p:txBody>
      </p:sp>
    </p:spTree>
    <p:extLst>
      <p:ext uri="{BB962C8B-B14F-4D97-AF65-F5344CB8AC3E}">
        <p14:creationId xmlns:p14="http://schemas.microsoft.com/office/powerpoint/2010/main" val="1090386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9567" y="569626"/>
            <a:ext cx="5480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细节设计详述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-&gt;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核心功能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C617A5-9765-0C46-B3B0-77CAC40B3766}"/>
              </a:ext>
            </a:extLst>
          </p:cNvPr>
          <p:cNvSpPr txBox="1"/>
          <p:nvPr/>
        </p:nvSpPr>
        <p:spPr>
          <a:xfrm>
            <a:off x="1055179" y="31673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图书借阅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A6774C-520A-7B49-8379-BB558422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48" y="1215957"/>
            <a:ext cx="8124247" cy="564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1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9567" y="569626"/>
            <a:ext cx="5480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细节设计详述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-&gt;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核心功能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C617A5-9765-0C46-B3B0-77CAC40B3766}"/>
              </a:ext>
            </a:extLst>
          </p:cNvPr>
          <p:cNvSpPr txBox="1"/>
          <p:nvPr/>
        </p:nvSpPr>
        <p:spPr>
          <a:xfrm>
            <a:off x="996005" y="29411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图书借阅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1884A774-8B61-3B44-8071-9BC4E783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960" y="1215957"/>
            <a:ext cx="6040932" cy="561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36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7EBC8F05-BC16-ED4C-A1B8-43C763E70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892" y="0"/>
            <a:ext cx="8544393" cy="6858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5099C3B-9880-434C-8D00-EAFF5E4B2DFD}"/>
              </a:ext>
            </a:extLst>
          </p:cNvPr>
          <p:cNvSpPr txBox="1"/>
          <p:nvPr/>
        </p:nvSpPr>
        <p:spPr>
          <a:xfrm>
            <a:off x="707516" y="29057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图书借阅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A673A40-6A54-5D4F-8E18-D24D6C57B05C}"/>
              </a:ext>
            </a:extLst>
          </p:cNvPr>
          <p:cNvSpPr txBox="1"/>
          <p:nvPr/>
        </p:nvSpPr>
        <p:spPr>
          <a:xfrm>
            <a:off x="659567" y="569626"/>
            <a:ext cx="5480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细节设计详述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-&gt;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核心功能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0542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4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简要展示</a:t>
            </a:r>
            <a:endParaRPr kumimoji="1" lang="en-US" altLang="zh-CN" sz="4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形用户界面, 应用程序, 网站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048017"/>
            <a:ext cx="5455917" cy="2755238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图形用户界面, 应用程序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075297"/>
            <a:ext cx="5455917" cy="270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00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4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简要展示</a:t>
            </a:r>
            <a:endParaRPr kumimoji="1" lang="en-US" altLang="zh-CN" sz="4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图形用户界面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686564"/>
            <a:ext cx="5455917" cy="3478145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图形用户界面, 应用程序, 网站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068477"/>
            <a:ext cx="5455917" cy="271431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8751" y="5859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1" lang="en-US" altLang="zh-CN" sz="4400" dirty="0"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525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0" name="Group 9"/>
          <p:cNvGrpSpPr>
            <a:grpSpLocks noGrp="1" noUngrp="1" noRot="1" noChangeAspect="1" noMove="1" noResize="1"/>
          </p:cNvGrpSpPr>
          <p:nvPr/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1" name="Oval 10"/>
            <p:cNvSpPr/>
            <p:nvPr/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4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kumimoji="1" lang="zh-CN" altLang="en-US" sz="3000" dirty="0">
                <a:solidFill>
                  <a:srgbClr val="FFFFFF"/>
                </a:solidFill>
              </a:rPr>
              <a:t>索引</a:t>
            </a: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文本框 3"/>
          <p:cNvSpPr txBox="1"/>
          <p:nvPr/>
        </p:nvSpPr>
        <p:spPr>
          <a:xfrm>
            <a:off x="6096000" y="1629092"/>
            <a:ext cx="237757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核心功能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整体架构概述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细节设计详述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简要展示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AutoNum type="arabicPeriod"/>
            </a:pP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4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简要展示</a:t>
            </a:r>
            <a:endParaRPr kumimoji="1" lang="en-US" altLang="zh-CN" sz="4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形用户界面, 应用程序, Teams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073" y="3259434"/>
            <a:ext cx="5455917" cy="233240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8751" y="5859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1" lang="en-US" altLang="zh-CN" sz="4400" dirty="0"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pic>
        <p:nvPicPr>
          <p:cNvPr id="2" name="图片 1" descr="7EF3BAF5A89B2D54B4781AF1FD48D5A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" y="3259455"/>
            <a:ext cx="5611495" cy="18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97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4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简要展示</a:t>
            </a:r>
            <a:endParaRPr kumimoji="1" lang="en-US" altLang="zh-CN" sz="4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形用户界面, 表格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27" y="2682677"/>
            <a:ext cx="5455917" cy="3314468"/>
          </a:xfrm>
          <a:prstGeom prst="rect">
            <a:avLst/>
          </a:prstGeom>
        </p:spPr>
      </p:pic>
      <p:cxnSp>
        <p:nvCxnSpPr>
          <p:cNvPr id="28" name="Straight Connector 27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图形用户界面, 文本, 应用程序, 网站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678" y="2682619"/>
            <a:ext cx="5746927" cy="34860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8751" y="5859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1" lang="en-US" altLang="zh-CN" sz="4400" dirty="0"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46333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33965B-F9A3-C049-8766-5131A2C2D581}"/>
              </a:ext>
            </a:extLst>
          </p:cNvPr>
          <p:cNvSpPr txBox="1"/>
          <p:nvPr/>
        </p:nvSpPr>
        <p:spPr>
          <a:xfrm>
            <a:off x="2209800" y="1668928"/>
            <a:ext cx="7644627" cy="2751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70E963-F553-0B49-AE40-B510E7028A7D}"/>
              </a:ext>
            </a:extLst>
          </p:cNvPr>
          <p:cNvSpPr txBox="1"/>
          <p:nvPr/>
        </p:nvSpPr>
        <p:spPr>
          <a:xfrm>
            <a:off x="10463134" y="645313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2020-01-08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简介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5126418" y="552091"/>
            <a:ext cx="6224335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200"/>
              <a:t>	EasyBook </a:t>
            </a:r>
            <a:r>
              <a:rPr kumimoji="1" lang="zh-CN" altLang="en-US" sz="2200"/>
              <a:t>是一个数字化</a:t>
            </a:r>
            <a:r>
              <a:rPr kumimoji="1" lang="zh-CN" altLang="en-US" sz="2200">
                <a:sym typeface="+mn-ea"/>
              </a:rPr>
              <a:t>的图书信息管理平台</a:t>
            </a:r>
            <a:r>
              <a:rPr kumimoji="1" lang="zh-CN" altLang="en-US" sz="2200"/>
              <a:t>，提供合理的借阅订单管理流水线，并针对借阅高峰时段提出了高效的系统解决方案，在高并发流量时段仍能提供高质量的服务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zh-CN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zh-CN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200"/>
              <a:t>成员分工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zh-CN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200"/>
              <a:t>前端： 钟天景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200"/>
              <a:t>后端： 彭锋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200"/>
          </a:p>
        </p:txBody>
      </p:sp>
    </p:spTree>
    <p:extLst>
      <p:ext uri="{BB962C8B-B14F-4D97-AF65-F5344CB8AC3E}">
        <p14:creationId xmlns:p14="http://schemas.microsoft.com/office/powerpoint/2010/main" val="222423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635000" y="640823"/>
            <a:ext cx="3418659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核心功能</a:t>
            </a:r>
            <a:endParaRPr kumimoji="1" lang="en-US" altLang="zh-CN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文本框 2">
            <a:extLst>
              <a:ext uri="{FF2B5EF4-FFF2-40B4-BE49-F238E27FC236}">
                <a16:creationId xmlns:a16="http://schemas.microsoft.com/office/drawing/2014/main" id="{94D9E3FE-F078-4F63-B503-9169BB9813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72474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5856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55530" y="39247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持久层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383858" y="3771023"/>
            <a:ext cx="5921828" cy="5230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kumimoji="1" lang="zh-CN" altLang="en-US" dirty="0">
              <a:highlight>
                <a:srgbClr val="8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55530" y="31496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缓存层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374097" y="3035266"/>
            <a:ext cx="2872178" cy="55958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ECache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335011" y="3035265"/>
            <a:ext cx="2960914" cy="55958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5530" y="23364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通信层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3383858" y="2261920"/>
            <a:ext cx="1915885" cy="55958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Dubbo</a:t>
            </a:r>
            <a:endParaRPr kumimoji="1" lang="zh-CN" altLang="en-US" dirty="0">
              <a:highlight>
                <a:srgbClr val="8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386829" y="2241324"/>
            <a:ext cx="1915885" cy="5801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Kafka</a:t>
            </a:r>
            <a:endParaRPr kumimoji="1" lang="zh-CN" altLang="en-US" dirty="0">
              <a:highlight>
                <a:srgbClr val="8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389801" y="2241324"/>
            <a:ext cx="1915885" cy="55958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zookeeper</a:t>
            </a:r>
            <a:endParaRPr kumimoji="1" lang="zh-CN" altLang="en-US" dirty="0">
              <a:highlight>
                <a:srgbClr val="8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55531" y="14905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接入层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3383859" y="1490559"/>
            <a:ext cx="5921828" cy="5595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accent4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endParaRPr kumimoji="1" lang="zh-CN" altLang="en-US" dirty="0">
              <a:solidFill>
                <a:schemeClr val="accent4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FE8B6CEF-855D-B24D-80F4-0A5F49C9FEC4}"/>
              </a:ext>
            </a:extLst>
          </p:cNvPr>
          <p:cNvSpPr/>
          <p:nvPr/>
        </p:nvSpPr>
        <p:spPr>
          <a:xfrm>
            <a:off x="1293801" y="1490559"/>
            <a:ext cx="561729" cy="28035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D26F42-A4D8-3549-9D13-49D49CF0D781}"/>
              </a:ext>
            </a:extLst>
          </p:cNvPr>
          <p:cNvSpPr txBox="1"/>
          <p:nvPr/>
        </p:nvSpPr>
        <p:spPr>
          <a:xfrm>
            <a:off x="659567" y="2665933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后端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EC3B8AA-BD75-0A40-B433-D7129854C4B6}"/>
              </a:ext>
            </a:extLst>
          </p:cNvPr>
          <p:cNvSpPr txBox="1"/>
          <p:nvPr/>
        </p:nvSpPr>
        <p:spPr>
          <a:xfrm>
            <a:off x="659567" y="5284793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 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C4C73C8B-4AC7-FF4A-8858-4BF4D417BD35}"/>
              </a:ext>
            </a:extLst>
          </p:cNvPr>
          <p:cNvSpPr/>
          <p:nvPr/>
        </p:nvSpPr>
        <p:spPr>
          <a:xfrm>
            <a:off x="1574665" y="5050971"/>
            <a:ext cx="280865" cy="8708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48C8AD-08AA-4340-8480-9C95B7B2F03B}"/>
              </a:ext>
            </a:extLst>
          </p:cNvPr>
          <p:cNvSpPr txBox="1"/>
          <p:nvPr/>
        </p:nvSpPr>
        <p:spPr>
          <a:xfrm>
            <a:off x="2055368" y="4998108"/>
            <a:ext cx="234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语言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TypeScript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5B43113-BA17-C442-BCF7-7C3C53CEA524}"/>
              </a:ext>
            </a:extLst>
          </p:cNvPr>
          <p:cNvSpPr txBox="1"/>
          <p:nvPr/>
        </p:nvSpPr>
        <p:spPr>
          <a:xfrm>
            <a:off x="2055368" y="541416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UI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ElementUI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8A5359B-A03C-A549-87E0-32156888B812}"/>
              </a:ext>
            </a:extLst>
          </p:cNvPr>
          <p:cNvSpPr txBox="1"/>
          <p:nvPr/>
        </p:nvSpPr>
        <p:spPr>
          <a:xfrm>
            <a:off x="4603862" y="5019880"/>
            <a:ext cx="322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状态管理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Vuex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LocalStorage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EE6A717-946B-D043-AFF2-03867029F6D7}"/>
              </a:ext>
            </a:extLst>
          </p:cNvPr>
          <p:cNvSpPr txBox="1"/>
          <p:nvPr/>
        </p:nvSpPr>
        <p:spPr>
          <a:xfrm>
            <a:off x="311225" y="40633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整体架构概述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图示&#10;&#10;描述已自动生成">
            <a:extLst>
              <a:ext uri="{FF2B5EF4-FFF2-40B4-BE49-F238E27FC236}">
                <a16:creationId xmlns:a16="http://schemas.microsoft.com/office/drawing/2014/main" id="{CD0DD8A8-7C58-5446-8FE8-1E571356F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4546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1225" y="40633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整体架构概述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0845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9567" y="569626"/>
            <a:ext cx="6254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细节设计详述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-&gt; 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数据库设计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747195-B66B-1840-95FE-40E20766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67" y="1417642"/>
            <a:ext cx="8442334" cy="34076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6A98E4B-A3B9-0A49-81CD-20D2B0832580}"/>
              </a:ext>
            </a:extLst>
          </p:cNvPr>
          <p:cNvSpPr txBox="1"/>
          <p:nvPr/>
        </p:nvSpPr>
        <p:spPr>
          <a:xfrm>
            <a:off x="9203959" y="1215957"/>
            <a:ext cx="25783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一定冗余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索引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可扩展性：便于分库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d.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分页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4541DE-BE4C-254B-8108-383A4FB28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138" y="4354593"/>
            <a:ext cx="6163976" cy="2171529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CCE92CB4-86D2-974A-AD10-7964FA06376F}"/>
              </a:ext>
            </a:extLst>
          </p:cNvPr>
          <p:cNvSpPr/>
          <p:nvPr/>
        </p:nvSpPr>
        <p:spPr>
          <a:xfrm>
            <a:off x="241967" y="3940629"/>
            <a:ext cx="4221167" cy="64660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3BA14B-2968-AC47-B394-8B33E9E9C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951" y="1215957"/>
            <a:ext cx="7019228" cy="318803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9567" y="569626"/>
            <a:ext cx="5817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细节设计详述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-&gt;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缓存设计 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16FC5E-9F16-A94D-B8AB-080242266E91}"/>
              </a:ext>
            </a:extLst>
          </p:cNvPr>
          <p:cNvSpPr txBox="1"/>
          <p:nvPr/>
        </p:nvSpPr>
        <p:spPr>
          <a:xfrm>
            <a:off x="801081" y="154934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图书信息缓存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59C583-72AB-1645-86FA-20CB9371BCF5}"/>
              </a:ext>
            </a:extLst>
          </p:cNvPr>
          <p:cNvSpPr txBox="1"/>
          <p:nvPr/>
        </p:nvSpPr>
        <p:spPr>
          <a:xfrm>
            <a:off x="129913" y="2392514"/>
            <a:ext cx="45170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~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最新上架图书：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方式：定时任务，每日缓存至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Redis【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首页使用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特点：数量少，访问多，更新频率低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B044A69-AA68-274A-87DB-37C561C8C7C8}"/>
              </a:ext>
            </a:extLst>
          </p:cNvPr>
          <p:cNvSpPr txBox="1"/>
          <p:nvPr/>
        </p:nvSpPr>
        <p:spPr>
          <a:xfrm>
            <a:off x="0" y="5177071"/>
            <a:ext cx="7493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~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图书具体信息：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方式：数量固定；实时更新；定时重建；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LRU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特点：缓存部分图书信息，访问一般，更新频率一般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1EB927-B4E7-FB46-996E-4F434A11B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197" y="4023730"/>
            <a:ext cx="4326021" cy="268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03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9567" y="569626"/>
            <a:ext cx="5817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细节设计详述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-&gt;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缓存设计 </a:t>
            </a:r>
            <a:endParaRPr kumimoji="1"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16FC5E-9F16-A94D-B8AB-080242266E91}"/>
              </a:ext>
            </a:extLst>
          </p:cNvPr>
          <p:cNvSpPr txBox="1"/>
          <p:nvPr/>
        </p:nvSpPr>
        <p:spPr>
          <a:xfrm>
            <a:off x="801081" y="154934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配置信息缓存</a:t>
            </a:r>
            <a:endParaRPr kumimoji="1"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59C583-72AB-1645-86FA-20CB9371BCF5}"/>
              </a:ext>
            </a:extLst>
          </p:cNvPr>
          <p:cNvSpPr txBox="1"/>
          <p:nvPr/>
        </p:nvSpPr>
        <p:spPr>
          <a:xfrm>
            <a:off x="278207" y="3469519"/>
            <a:ext cx="8937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~ 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配置信息：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方式：写后删除，无缓存则</a:t>
            </a:r>
            <a:r>
              <a:rPr kumimoji="1"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db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捞取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	【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不同实例间无须额外加锁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特点：唯一，访问多，更新频率一般；   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E0CF3D-6314-0048-949A-11D54C5C6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419" y="952905"/>
            <a:ext cx="5641812" cy="2435576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770FCEB1-CC3B-EA48-BE08-8951F3F501F7}"/>
              </a:ext>
            </a:extLst>
          </p:cNvPr>
          <p:cNvSpPr/>
          <p:nvPr/>
        </p:nvSpPr>
        <p:spPr>
          <a:xfrm>
            <a:off x="2171809" y="3582649"/>
            <a:ext cx="1215968" cy="7495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0B426564-03A7-0D4A-867C-0F80294139A6}"/>
              </a:ext>
            </a:extLst>
          </p:cNvPr>
          <p:cNvCxnSpPr/>
          <p:nvPr/>
        </p:nvCxnSpPr>
        <p:spPr>
          <a:xfrm flipV="1">
            <a:off x="3102429" y="2072560"/>
            <a:ext cx="2993571" cy="1510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89ED1540-7B1A-2C46-A095-8C4E105E1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670" y="3469519"/>
            <a:ext cx="5033647" cy="3276572"/>
          </a:xfrm>
          <a:prstGeom prst="rect">
            <a:avLst/>
          </a:prstGeom>
        </p:spPr>
      </p:pic>
      <p:sp>
        <p:nvSpPr>
          <p:cNvPr id="9" name="框架 8">
            <a:extLst>
              <a:ext uri="{FF2B5EF4-FFF2-40B4-BE49-F238E27FC236}">
                <a16:creationId xmlns:a16="http://schemas.microsoft.com/office/drawing/2014/main" id="{5189A489-9675-5044-BE0F-1B81B4825569}"/>
              </a:ext>
            </a:extLst>
          </p:cNvPr>
          <p:cNvSpPr/>
          <p:nvPr/>
        </p:nvSpPr>
        <p:spPr>
          <a:xfrm>
            <a:off x="2779793" y="4885809"/>
            <a:ext cx="989886" cy="59960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288D4EF-B08E-1249-ABCC-4E371FCA8731}"/>
              </a:ext>
            </a:extLst>
          </p:cNvPr>
          <p:cNvCxnSpPr/>
          <p:nvPr/>
        </p:nvCxnSpPr>
        <p:spPr>
          <a:xfrm>
            <a:off x="3769679" y="5485415"/>
            <a:ext cx="3099207" cy="294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087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材纹理">
  <a:themeElements>
    <a:clrScheme name="木材纹理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材纹理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材纹理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586</Words>
  <Application>Microsoft Macintosh PowerPoint</Application>
  <PresentationFormat>宽屏</PresentationFormat>
  <Paragraphs>138</Paragraphs>
  <Slides>22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等线</vt:lpstr>
      <vt:lpstr>Microsoft YaHei</vt:lpstr>
      <vt:lpstr>Arial</vt:lpstr>
      <vt:lpstr>Calibri</vt:lpstr>
      <vt:lpstr>Rockwell</vt:lpstr>
      <vt:lpstr>Rockwell Condensed</vt:lpstr>
      <vt:lpstr>Rockwell Extra Bold</vt:lpstr>
      <vt:lpstr>Times New Roman</vt:lpstr>
      <vt:lpstr>Wingdings</vt:lpstr>
      <vt:lpstr>木材纹理</vt:lpstr>
      <vt:lpstr>Easy Book 图书系统</vt:lpstr>
      <vt:lpstr>索引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Book 图书系统</dc:title>
  <dc:creator>IT</dc:creator>
  <cp:lastModifiedBy>IT</cp:lastModifiedBy>
  <cp:revision>36</cp:revision>
  <dcterms:created xsi:type="dcterms:W3CDTF">2021-01-07T18:41:52Z</dcterms:created>
  <dcterms:modified xsi:type="dcterms:W3CDTF">2021-01-17T07:39:15Z</dcterms:modified>
</cp:coreProperties>
</file>